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58" r:id="rId3"/>
    <p:sldId id="271" r:id="rId4"/>
    <p:sldId id="272" r:id="rId5"/>
    <p:sldId id="260" r:id="rId6"/>
    <p:sldId id="264" r:id="rId7"/>
    <p:sldId id="277" r:id="rId8"/>
    <p:sldId id="276" r:id="rId9"/>
    <p:sldId id="269" r:id="rId10"/>
    <p:sldId id="270" r:id="rId11"/>
    <p:sldId id="278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36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178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Female sex workers in CCLADs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Sheet1!$A$10:$A$11</c:f>
              <c:strCache>
                <c:ptCount val="2"/>
                <c:pt idx="0">
                  <c:v>CCLAD</c:v>
                </c:pt>
                <c:pt idx="1">
                  <c:v>Not CCLAD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15.0</c:v>
                </c:pt>
                <c:pt idx="1">
                  <c:v>68.0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18/07/18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51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RETAIN</a:t>
            </a:r>
            <a:br>
              <a:rPr lang="en-US" dirty="0" smtClean="0"/>
            </a:br>
            <a:r>
              <a:rPr lang="en-US" dirty="0"/>
              <a:t>Retaining female sex </a:t>
            </a:r>
            <a:r>
              <a:rPr lang="en-US" dirty="0" smtClean="0"/>
              <a:t>workers (FSWs) </a:t>
            </a:r>
            <a:r>
              <a:rPr lang="en-US" dirty="0"/>
              <a:t>in ART programmes through community-client led ART delivery in Uganda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820" y="5105400"/>
            <a:ext cx="7564380" cy="1752600"/>
          </a:xfrm>
        </p:spPr>
        <p:txBody>
          <a:bodyPr/>
          <a:lstStyle/>
          <a:p>
            <a:r>
              <a:rPr lang="en-US" dirty="0" smtClean="0"/>
              <a:t>Lazarus </a:t>
            </a:r>
            <a:r>
              <a:rPr lang="en-US" dirty="0" err="1" smtClean="0"/>
              <a:t>Oucul</a:t>
            </a:r>
            <a:endParaRPr lang="en-US" dirty="0" smtClean="0"/>
          </a:p>
          <a:p>
            <a:r>
              <a:rPr lang="en-US" i="1" dirty="0" smtClean="0"/>
              <a:t>The AIDS Support Organization (TASO)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765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/>
            <a:r>
              <a:rPr lang="en-US" dirty="0" smtClean="0"/>
              <a:t>Scale the model to primary health facilities and with different implementing partners</a:t>
            </a:r>
            <a:endParaRPr lang="en-US" dirty="0"/>
          </a:p>
          <a:p>
            <a:pPr lvl="0" fontAlgn="base"/>
            <a:r>
              <a:rPr lang="en-US" dirty="0" smtClean="0"/>
              <a:t>Continue engaging female sex workers in prevention and treatment services</a:t>
            </a:r>
          </a:p>
          <a:p>
            <a:pPr lvl="0" fontAlgn="base"/>
            <a:r>
              <a:rPr lang="en-US" dirty="0" smtClean="0"/>
              <a:t>Test the model for other key populations</a:t>
            </a:r>
          </a:p>
          <a:p>
            <a:pPr marL="0" lv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3" name="Picture 2" descr="pepfar ugan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6029"/>
            <a:ext cx="2248670" cy="1881540"/>
          </a:xfrm>
          <a:prstGeom prst="rect">
            <a:avLst/>
          </a:prstGeom>
        </p:spPr>
      </p:pic>
      <p:pic>
        <p:nvPicPr>
          <p:cNvPr id="5" name="Content Placeholder 4" descr="MinistryofHealthLOGO-703x42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t="4192" r="29735" b="12032"/>
          <a:stretch/>
        </p:blipFill>
        <p:spPr>
          <a:xfrm>
            <a:off x="3305009" y="1243400"/>
            <a:ext cx="2166496" cy="2623482"/>
          </a:xfrm>
        </p:spPr>
      </p:pic>
      <p:pic>
        <p:nvPicPr>
          <p:cNvPr id="6" name="Picture 5" descr="cdc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0" y="3943448"/>
            <a:ext cx="1949985" cy="1472010"/>
          </a:xfrm>
          <a:prstGeom prst="rect">
            <a:avLst/>
          </a:prstGeom>
        </p:spPr>
      </p:pic>
      <p:pic>
        <p:nvPicPr>
          <p:cNvPr id="7" name="Picture 6" descr="D7kax2xG_400x4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60" y="3400590"/>
            <a:ext cx="2006979" cy="20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TASO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94" y="1161580"/>
            <a:ext cx="4926706" cy="511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4260228" cy="484424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Uganda HIV </a:t>
            </a:r>
            <a:r>
              <a:rPr lang="en-GB" dirty="0" smtClean="0"/>
              <a:t>prevalence- </a:t>
            </a:r>
            <a:r>
              <a:rPr lang="en-GB" dirty="0"/>
              <a:t>6.0% </a:t>
            </a:r>
            <a:r>
              <a:rPr lang="en-GB" sz="1800" dirty="0"/>
              <a:t>(UPHIA, 2017)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Female Sex Workers (FSW) prevalence 33% </a:t>
            </a:r>
            <a:r>
              <a:rPr lang="en-GB" sz="1800" dirty="0"/>
              <a:t>(Crane Survey 2009)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TASO was founded in  1987 </a:t>
            </a:r>
          </a:p>
          <a:p>
            <a:r>
              <a:rPr lang="en-GB" dirty="0" smtClean="0"/>
              <a:t>Differentiated service delivery model (DSDM) implementation of DSDM began in 2006</a:t>
            </a:r>
          </a:p>
          <a:p>
            <a:pPr lvl="1"/>
            <a:r>
              <a:rPr lang="en-GB" dirty="0" smtClean="0"/>
              <a:t>Initially, restricted to stable clients.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ater extended to unstable clients to improve treatment outcomes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Illustration of TASO DSD models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5" y="1241764"/>
            <a:ext cx="7680496" cy="52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4277" y="4995482"/>
            <a:ext cx="23803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Raleway"/>
                <a:cs typeface="Raleway"/>
              </a:rPr>
              <a:t>Total #of clients in care =79,928</a:t>
            </a:r>
          </a:p>
          <a:p>
            <a:r>
              <a:rPr lang="en-US" sz="1100" dirty="0" smtClean="0">
                <a:latin typeface="Raleway"/>
                <a:cs typeface="Raleway"/>
              </a:rPr>
              <a:t>Facility-30%</a:t>
            </a:r>
          </a:p>
          <a:p>
            <a:r>
              <a:rPr lang="en-US" sz="1100" dirty="0" smtClean="0">
                <a:latin typeface="Raleway"/>
                <a:cs typeface="Raleway"/>
              </a:rPr>
              <a:t>Community </a:t>
            </a:r>
            <a:r>
              <a:rPr lang="mr-IN" sz="1100" dirty="0" smtClean="0">
                <a:latin typeface="Raleway"/>
                <a:cs typeface="Raleway"/>
              </a:rPr>
              <a:t>–</a:t>
            </a:r>
            <a:r>
              <a:rPr lang="en-US" sz="1100" dirty="0" smtClean="0">
                <a:latin typeface="Raleway"/>
                <a:cs typeface="Raleway"/>
              </a:rPr>
              <a:t> 70%</a:t>
            </a:r>
          </a:p>
          <a:p>
            <a:r>
              <a:rPr lang="en-US" sz="1100" dirty="0" smtClean="0">
                <a:latin typeface="Raleway"/>
                <a:cs typeface="Raleway"/>
              </a:rPr>
              <a:t>	- CDDP=20%</a:t>
            </a:r>
          </a:p>
          <a:p>
            <a:r>
              <a:rPr lang="en-US" sz="1100" dirty="0" smtClean="0">
                <a:latin typeface="Raleway"/>
                <a:cs typeface="Raleway"/>
              </a:rPr>
              <a:t>	- CCLAD= 50%</a:t>
            </a:r>
            <a:endParaRPr lang="en-US" sz="11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9966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Community-client led ART delivery (CCLAD) for female sex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Applies both to the clinically stable and unstable clients</a:t>
            </a:r>
          </a:p>
          <a:p>
            <a:r>
              <a:rPr lang="en-GB" dirty="0" smtClean="0"/>
              <a:t>Categorized based on stability and  geographical area/work location</a:t>
            </a:r>
          </a:p>
          <a:p>
            <a:r>
              <a:rPr lang="en-GB" dirty="0" smtClean="0"/>
              <a:t>Joining the group model is voluntary  </a:t>
            </a:r>
            <a:endParaRPr lang="en-GB" dirty="0"/>
          </a:p>
          <a:p>
            <a:r>
              <a:rPr lang="en-GB" dirty="0"/>
              <a:t>Group selects own peer </a:t>
            </a:r>
            <a:r>
              <a:rPr lang="en-GB" dirty="0" smtClean="0"/>
              <a:t>leader</a:t>
            </a:r>
          </a:p>
          <a:p>
            <a:r>
              <a:rPr lang="en-GB" dirty="0" smtClean="0"/>
              <a:t>Medical review based on </a:t>
            </a:r>
            <a:r>
              <a:rPr lang="en-GB" smtClean="0"/>
              <a:t>clinical </a:t>
            </a:r>
            <a:r>
              <a:rPr lang="en-GB" smtClean="0"/>
              <a:t>stability- </a:t>
            </a:r>
            <a:r>
              <a:rPr lang="en-GB" dirty="0" smtClean="0"/>
              <a:t>monthly for clinically unstable and 6- monthly for the stable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faced by female sex workers around ART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Stigma and Discrimination</a:t>
            </a:r>
          </a:p>
          <a:p>
            <a:r>
              <a:rPr lang="en-US" dirty="0" smtClean="0"/>
              <a:t>Highly mobile</a:t>
            </a:r>
          </a:p>
          <a:p>
            <a:r>
              <a:rPr lang="en-US" dirty="0" smtClean="0"/>
              <a:t>Drug abuse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F79336"/>
                </a:solidFill>
              </a:rPr>
              <a:t>“These services are only available in Entebbe, for us who are mobile, one cannot access these services up country”…..(FSW, 27 years)</a:t>
            </a:r>
            <a:endParaRPr lang="en-US" sz="2800" i="1" dirty="0">
              <a:solidFill>
                <a:srgbClr val="F79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Retaining FSWs in CCLADs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44475"/>
              </p:ext>
            </p:extLst>
          </p:nvPr>
        </p:nvGraphicFramePr>
        <p:xfrm>
          <a:off x="457200" y="1055367"/>
          <a:ext cx="8229600" cy="522470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3277"/>
                <a:gridCol w="2335973"/>
                <a:gridCol w="2662950"/>
                <a:gridCol w="2057400"/>
              </a:tblGrid>
              <a:tr h="324464">
                <a:tc>
                  <a:txBody>
                    <a:bodyPr/>
                    <a:lstStyle/>
                    <a:p>
                      <a:endParaRPr lang="en-US" sz="1400" dirty="0">
                        <a:latin typeface="Raleway"/>
                        <a:cs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aleway"/>
                          <a:cs typeface="Raleway"/>
                        </a:rPr>
                        <a:t>ART refills</a:t>
                      </a:r>
                      <a:endParaRPr lang="en-US" sz="1400" dirty="0">
                        <a:latin typeface="Raleway"/>
                        <a:cs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aleway"/>
                          <a:cs typeface="Raleway"/>
                        </a:rPr>
                        <a:t>Clinical</a:t>
                      </a:r>
                      <a:r>
                        <a:rPr lang="en-US" sz="1400" baseline="0" dirty="0" smtClean="0">
                          <a:latin typeface="Raleway"/>
                          <a:cs typeface="Raleway"/>
                        </a:rPr>
                        <a:t> consultations</a:t>
                      </a:r>
                      <a:endParaRPr lang="en-US" sz="14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Raleway"/>
                          <a:cs typeface="Raleway"/>
                        </a:rPr>
                        <a:t>Psychosocial</a:t>
                      </a:r>
                      <a:r>
                        <a:rPr lang="en-US" sz="1400" baseline="0" dirty="0" smtClean="0">
                          <a:latin typeface="Raleway"/>
                          <a:cs typeface="Raleway"/>
                        </a:rPr>
                        <a:t> support</a:t>
                      </a:r>
                      <a:endParaRPr lang="en-US" sz="14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488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Raleway"/>
                          <a:cs typeface="Raleway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Raleway"/>
                        <a:cs typeface="Raleway"/>
                      </a:endParaRPr>
                    </a:p>
                  </a:txBody>
                  <a:tcPr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Every two month (stable SW),</a:t>
                      </a:r>
                      <a:r>
                        <a:rPr lang="en-US" sz="1600" baseline="0" dirty="0" smtClean="0">
                          <a:latin typeface="Raleway"/>
                          <a:cs typeface="Raleway"/>
                        </a:rPr>
                        <a:t> Monthly unstable SW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Semi-Annually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Monthly (peers) and semi annual by professional officer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96640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Raleway"/>
                        <a:cs typeface="Raleway"/>
                      </a:endParaRPr>
                    </a:p>
                  </a:txBody>
                  <a:tcPr>
                    <a:solidFill>
                      <a:srgbClr val="F793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Community Drug Distribution Point (CDDP) 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Private hired room in hotspot/community hall/church or at facility 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CDDP, Home, Facility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931036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  <a:latin typeface="Raleway"/>
                        <a:cs typeface="Raleway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Nominated  group  leader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Doctor or clinical officer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Community ART Support</a:t>
                      </a:r>
                      <a:r>
                        <a:rPr lang="en-US" sz="1600" baseline="0" dirty="0" smtClean="0">
                          <a:latin typeface="Raleway"/>
                          <a:cs typeface="Raleway"/>
                        </a:rPr>
                        <a:t> Agent (CASA)/Sex worker Peer, Professional counsellor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931036"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bg1"/>
                        </a:solidFill>
                        <a:latin typeface="Raleway"/>
                        <a:cs typeface="Raleway"/>
                      </a:endParaRPr>
                    </a:p>
                  </a:txBody>
                  <a:tcPr>
                    <a:solidFill>
                      <a:srgbClr val="EC25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ART-Refill Distribution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OI examination, TB screening,</a:t>
                      </a:r>
                      <a:r>
                        <a:rPr lang="en-US" sz="1600" baseline="0" dirty="0" smtClean="0">
                          <a:latin typeface="Raleway"/>
                          <a:cs typeface="Raleway"/>
                        </a:rPr>
                        <a:t> Nutrition Assessment, adherence measurement, Lab investigation (VL &amp;CD4), Mental health screening and dosage adjustment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Raleway"/>
                          <a:cs typeface="Raleway"/>
                        </a:rPr>
                        <a:t>Peer psychosocial support, Intensive  Adherence Counselling</a:t>
                      </a:r>
                      <a:endParaRPr lang="en-US" sz="1600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Screen Shot 2018-07-05 at 11.3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2989"/>
            <a:ext cx="1154614" cy="442601"/>
          </a:xfrm>
          <a:prstGeom prst="rect">
            <a:avLst/>
          </a:prstGeom>
        </p:spPr>
      </p:pic>
      <p:pic>
        <p:nvPicPr>
          <p:cNvPr id="4" name="Picture 3" descr="Screen Shot 2018-07-05 at 11.30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6260"/>
            <a:ext cx="1154613" cy="473202"/>
          </a:xfrm>
          <a:prstGeom prst="rect">
            <a:avLst/>
          </a:prstGeom>
        </p:spPr>
      </p:pic>
      <p:pic>
        <p:nvPicPr>
          <p:cNvPr id="6" name="Picture 5" descr="Screen Shot 2018-07-05 at 11.3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4597"/>
            <a:ext cx="1154613" cy="497860"/>
          </a:xfrm>
          <a:prstGeom prst="rect">
            <a:avLst/>
          </a:prstGeom>
        </p:spPr>
      </p:pic>
      <p:pic>
        <p:nvPicPr>
          <p:cNvPr id="7" name="Picture 6" descr="Screen Shot 2018-07-05 at 11.3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2790"/>
            <a:ext cx="1154614" cy="5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9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FSW client at TASO Entebbe receiving ARV drugs on behalf of her fellow clients</a:t>
            </a:r>
            <a:endParaRPr lang="en-US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4" y="1600200"/>
            <a:ext cx="7083893" cy="46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958" y="5041961"/>
            <a:ext cx="695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Raleway"/>
                <a:cs typeface="Raleway"/>
              </a:rPr>
              <a:t>“There is improved adherence among members”</a:t>
            </a:r>
            <a:endParaRPr lang="en-US" sz="2400" i="1" dirty="0">
              <a:solidFill>
                <a:schemeClr val="bg1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2606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Pilot 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Of the 15 in CCLADs (10 stable and 5 unstable)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100% retention and viral suppression.</a:t>
            </a:r>
          </a:p>
          <a:p>
            <a:r>
              <a:rPr lang="en-US" dirty="0" smtClean="0"/>
              <a:t>Of the 68 FSWs not in CCLADs, 78% retained, and 91% virally suppressed.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388162"/>
              </p:ext>
            </p:extLst>
          </p:nvPr>
        </p:nvGraphicFramePr>
        <p:xfrm>
          <a:off x="72244" y="1417640"/>
          <a:ext cx="4610258" cy="482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33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CCLAD model has demonstrated good treatment outcomes among both stable and unstable female sex workers</a:t>
            </a:r>
          </a:p>
          <a:p>
            <a:r>
              <a:rPr lang="en-US" dirty="0" smtClean="0"/>
              <a:t>Clinically unstable key populations </a:t>
            </a:r>
            <a:r>
              <a:rPr lang="en-US" dirty="0"/>
              <a:t>can </a:t>
            </a:r>
            <a:r>
              <a:rPr lang="en-US" dirty="0" smtClean="0"/>
              <a:t>benefit </a:t>
            </a:r>
            <a:r>
              <a:rPr lang="en-US" dirty="0"/>
              <a:t>from differentiated </a:t>
            </a:r>
            <a:r>
              <a:rPr lang="en-US" dirty="0" smtClean="0"/>
              <a:t>service delivery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4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6362</TotalTime>
  <Words>449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AIDS 2016_Template</vt:lpstr>
      <vt:lpstr>RETAIN Retaining female sex workers (FSWs) in ART programmes through community-client led ART delivery in Uganda</vt:lpstr>
      <vt:lpstr>Overview of TASO</vt:lpstr>
      <vt:lpstr>Illustration of TASO DSD models</vt:lpstr>
      <vt:lpstr>Community-client led ART delivery (CCLAD) for female sex workers</vt:lpstr>
      <vt:lpstr>Challenges faced by female sex workers around ART retention</vt:lpstr>
      <vt:lpstr>Retaining FSWs in CCLADs</vt:lpstr>
      <vt:lpstr>FSW client at TASO Entebbe receiving ARV drugs on behalf of her fellow clients</vt:lpstr>
      <vt:lpstr>Pilot outcomes</vt:lpstr>
      <vt:lpstr>Conclusion </vt:lpstr>
      <vt:lpstr>Next steps</vt:lpstr>
      <vt:lpstr>Acknowledgements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79</cp:revision>
  <cp:lastPrinted>2017-01-16T15:31:13Z</cp:lastPrinted>
  <dcterms:created xsi:type="dcterms:W3CDTF">2017-01-13T09:09:35Z</dcterms:created>
  <dcterms:modified xsi:type="dcterms:W3CDTF">2018-07-18T10:16:44Z</dcterms:modified>
</cp:coreProperties>
</file>